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  <p:sldMasterId id="2147483661" r:id="rId2"/>
  </p:sldMasterIdLst>
  <p:sldIdLst>
    <p:sldId id="257" r:id="rId3"/>
    <p:sldId id="258" r:id="rId4"/>
    <p:sldId id="260" r:id="rId5"/>
    <p:sldId id="266" r:id="rId6"/>
    <p:sldId id="262" r:id="rId7"/>
    <p:sldId id="263" r:id="rId8"/>
    <p:sldId id="265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0000"/>
    <a:srgbClr val="CC99FF"/>
    <a:srgbClr val="CC00CC"/>
    <a:srgbClr val="0099CC"/>
    <a:srgbClr val="008000"/>
    <a:srgbClr val="33CC33"/>
    <a:srgbClr val="0066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3591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3592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9" name="Rectangle 3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" name="Rectangle 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08053-06BE-4BA2-BC7F-875EA22C65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CA586-C309-46D4-93BD-405D3621B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58081B-7BBF-4B8C-9FFF-510170C86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3D8B7-0951-4C52-8A08-C158B807FC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72C64-D197-4183-B622-F295234F4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8A57AA-9ACC-4B62-B1C0-3098754F0F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987E7F-B3A0-490D-8F38-11DD9B5E11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57A92-B174-4B12-A150-06A430365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4CAEAF-7DBB-4831-90DC-4D742F2BDF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F28BDF-364C-4028-844B-80FDEBC9DA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AAAD8-6646-4926-84BC-2F94689FA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CD5BC-0A5F-4E03-8F02-6471DB4BE1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DAB696-0B5C-47C1-AE5F-224BB490CD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8B7CF0-64C1-45E1-9D2C-DFC65B5196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A640A-0DB8-4A51-9243-DEC91D5922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F87CA2-4738-4CA2-AEF2-2931B919AA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2420C-4784-4B55-82DF-879D10ECC2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AABFA3-28B9-453F-9023-06D034C7C4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8DC4BF-B12C-4016-A1AB-D1CEE48857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DD7F2-8798-46F0-9F71-15CAA6032B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11D6DB-D61A-4DE8-AF1B-351B7FB6CF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0B70C-688D-43CB-9D71-2ED8C37C1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AC160-CD5F-4C7F-83C2-DB5F2CEF6D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22531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32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33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34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35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36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37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38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39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40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41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42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43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44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45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46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47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48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49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50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51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52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53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54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55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56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57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58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59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60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61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62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63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64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2565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2566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567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68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69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7E89951-3227-4B8C-8368-C3F83E2921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67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3482B2A7-2B0C-4BD1-A006-AFC6C25052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audio" Target="file:///H:\Day.CNTT.Toan.K.Hoc4\35-Thieu%20nhi%20the%20doi%20lien%20hoan%2002.mid" TargetMode="Externa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5400" y="685800"/>
            <a:ext cx="66294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PHÂN MÔN </a:t>
            </a:r>
            <a:r>
              <a:rPr lang="en-US" sz="2800" smtClean="0">
                <a:solidFill>
                  <a:srgbClr val="CC3300"/>
                </a:solidFill>
              </a:rPr>
              <a:t>: </a:t>
            </a:r>
            <a:r>
              <a:rPr lang="en-US" sz="2800" smtClean="0">
                <a:solidFill>
                  <a:srgbClr val="FF6699"/>
                </a:solidFill>
              </a:rPr>
              <a:t>KỂ CHUYỆN</a:t>
            </a:r>
            <a:r>
              <a:rPr lang="en-US" sz="2800" dirty="0" smtClean="0">
                <a:solidFill>
                  <a:srgbClr val="CC3300"/>
                </a:solidFill>
              </a:rPr>
              <a:t/>
            </a:r>
            <a:br>
              <a:rPr lang="en-US" sz="2800" dirty="0" smtClean="0">
                <a:solidFill>
                  <a:srgbClr val="CC3300"/>
                </a:solidFill>
              </a:rPr>
            </a:br>
            <a:r>
              <a:rPr lang="en-US" sz="2800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4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1524000"/>
            <a:ext cx="64008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Kể chuyện </a:t>
            </a:r>
            <a:r>
              <a:rPr lang="vi-VN" sz="36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đ</a:t>
            </a:r>
            <a:r>
              <a:rPr lang="en-US" sz="36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ã nghe, </a:t>
            </a:r>
            <a:r>
              <a:rPr lang="vi-VN" sz="36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đ</a:t>
            </a:r>
            <a:r>
              <a:rPr lang="en-US" sz="36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ã </a:t>
            </a:r>
            <a:r>
              <a:rPr lang="vi-VN" sz="36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đ</a:t>
            </a:r>
            <a:r>
              <a:rPr lang="en-US" sz="36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ọc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609600" y="2590800"/>
            <a:ext cx="8077200" cy="209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400" b="1">
                <a:latin typeface="Arial" charset="0"/>
              </a:rPr>
              <a:t>      </a:t>
            </a:r>
            <a:r>
              <a:rPr lang="en-US" sz="3200" b="1">
                <a:latin typeface="Arial" charset="0"/>
              </a:rPr>
              <a:t>Hãy kể 1 câu chuyện mà em </a:t>
            </a:r>
            <a:r>
              <a:rPr lang="vi-VN" sz="3200" b="1">
                <a:latin typeface="Arial" charset="0"/>
              </a:rPr>
              <a:t>đ</a:t>
            </a:r>
            <a:r>
              <a:rPr lang="en-US" sz="3200" b="1">
                <a:latin typeface="Arial" charset="0"/>
              </a:rPr>
              <a:t>ã </a:t>
            </a:r>
            <a:r>
              <a:rPr lang="vi-VN" sz="3200" b="1">
                <a:latin typeface="Arial" charset="0"/>
              </a:rPr>
              <a:t>đ</a:t>
            </a:r>
            <a:r>
              <a:rPr lang="en-US" sz="3200" b="1">
                <a:latin typeface="Arial" charset="0"/>
              </a:rPr>
              <a:t>ọc hay </a:t>
            </a:r>
            <a:r>
              <a:rPr lang="vi-VN" sz="3200" b="1">
                <a:latin typeface="Arial" charset="0"/>
              </a:rPr>
              <a:t>đ</a:t>
            </a:r>
            <a:r>
              <a:rPr lang="en-US" sz="3200" b="1">
                <a:latin typeface="Arial" charset="0"/>
              </a:rPr>
              <a:t>ã nghe có nhân vật là những </a:t>
            </a:r>
            <a:r>
              <a:rPr lang="vi-VN" sz="3200" b="1">
                <a:latin typeface="Arial" charset="0"/>
              </a:rPr>
              <a:t>đ</a:t>
            </a:r>
            <a:r>
              <a:rPr lang="en-US" sz="3200" b="1">
                <a:latin typeface="Arial" charset="0"/>
              </a:rPr>
              <a:t>ồ ch</a:t>
            </a:r>
            <a:r>
              <a:rPr lang="vi-VN" sz="3200" b="1">
                <a:latin typeface="Arial" charset="0"/>
              </a:rPr>
              <a:t>ơ</a:t>
            </a:r>
            <a:r>
              <a:rPr lang="en-US" sz="3200" b="1">
                <a:latin typeface="Arial" charset="0"/>
              </a:rPr>
              <a:t>i của em hoặc những con vật gần gũi với trẻ em.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04800" y="2209800"/>
            <a:ext cx="1371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solidFill>
                  <a:srgbClr val="FFCC00"/>
                </a:solidFill>
                <a:latin typeface="Arial" charset="0"/>
              </a:rPr>
              <a:t>ĐỀ BÀI 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  <p:bldP spid="3077" grpId="0"/>
      <p:bldP spid="307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52400" y="228600"/>
            <a:ext cx="8915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CC00"/>
                </a:solidFill>
                <a:latin typeface="Arial" charset="0"/>
              </a:rPr>
              <a:t>a)  </a:t>
            </a:r>
            <a:r>
              <a:rPr lang="en-US" sz="3200" b="1" u="sng">
                <a:solidFill>
                  <a:srgbClr val="FFCC00"/>
                </a:solidFill>
                <a:latin typeface="Arial" charset="0"/>
              </a:rPr>
              <a:t>Mục tiêu :</a:t>
            </a:r>
            <a:r>
              <a:rPr lang="en-US" sz="3200">
                <a:latin typeface="Arial" charset="0"/>
              </a:rPr>
              <a:t>  </a:t>
            </a:r>
            <a:r>
              <a:rPr lang="en-US" sz="2800" b="1">
                <a:solidFill>
                  <a:srgbClr val="00CCFF"/>
                </a:solidFill>
                <a:latin typeface="Arial" charset="0"/>
              </a:rPr>
              <a:t>Chuẩn kiến thức – kĩ n</a:t>
            </a:r>
            <a:r>
              <a:rPr lang="vi-VN" sz="2800" b="1">
                <a:solidFill>
                  <a:srgbClr val="00CCFF"/>
                </a:solidFill>
                <a:latin typeface="Arial" charset="0"/>
              </a:rPr>
              <a:t>ă</a:t>
            </a:r>
            <a:r>
              <a:rPr lang="en-US" sz="2800" b="1">
                <a:solidFill>
                  <a:srgbClr val="00CCFF"/>
                </a:solidFill>
                <a:latin typeface="Arial" charset="0"/>
              </a:rPr>
              <a:t>ng cần </a:t>
            </a:r>
            <a:r>
              <a:rPr lang="vi-VN" sz="2800" b="1">
                <a:solidFill>
                  <a:srgbClr val="00CCFF"/>
                </a:solidFill>
                <a:latin typeface="Arial" charset="0"/>
              </a:rPr>
              <a:t>đ</a:t>
            </a:r>
            <a:r>
              <a:rPr lang="en-US" sz="2800" b="1">
                <a:solidFill>
                  <a:srgbClr val="00CCFF"/>
                </a:solidFill>
                <a:latin typeface="Arial" charset="0"/>
              </a:rPr>
              <a:t>ạt.</a:t>
            </a:r>
            <a:endParaRPr lang="en-US" sz="2800" b="1" u="sng">
              <a:solidFill>
                <a:srgbClr val="00CCFF"/>
              </a:solidFill>
              <a:latin typeface="Arial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762000" y="914400"/>
            <a:ext cx="81534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- Kể </a:t>
            </a:r>
            <a:r>
              <a:rPr lang="vi-VN" sz="2800" b="1">
                <a:latin typeface="Arial" charset="0"/>
              </a:rPr>
              <a:t>đư</a:t>
            </a:r>
            <a:r>
              <a:rPr lang="en-US" sz="2800" b="1">
                <a:latin typeface="Arial" charset="0"/>
              </a:rPr>
              <a:t>ợc câu chuyện (</a:t>
            </a:r>
            <a:r>
              <a:rPr lang="vi-VN" sz="2800" b="1">
                <a:latin typeface="Arial" charset="0"/>
              </a:rPr>
              <a:t>đ</a:t>
            </a:r>
            <a:r>
              <a:rPr lang="en-US" sz="2800" b="1">
                <a:latin typeface="Arial" charset="0"/>
              </a:rPr>
              <a:t>oạn truyện) </a:t>
            </a:r>
            <a:r>
              <a:rPr lang="vi-VN" sz="2800" b="1">
                <a:latin typeface="Arial" charset="0"/>
              </a:rPr>
              <a:t>đ</a:t>
            </a:r>
            <a:r>
              <a:rPr lang="en-US" sz="2800" b="1">
                <a:latin typeface="Arial" charset="0"/>
              </a:rPr>
              <a:t>ã nghe, </a:t>
            </a:r>
            <a:r>
              <a:rPr lang="vi-VN" sz="2800" b="1">
                <a:latin typeface="Arial" charset="0"/>
              </a:rPr>
              <a:t>đ</a:t>
            </a:r>
            <a:r>
              <a:rPr lang="en-US" sz="2800" b="1">
                <a:latin typeface="Arial" charset="0"/>
              </a:rPr>
              <a:t>ã </a:t>
            </a:r>
            <a:r>
              <a:rPr lang="vi-VN" sz="2800" b="1">
                <a:latin typeface="Arial" charset="0"/>
              </a:rPr>
              <a:t>đ</a:t>
            </a:r>
            <a:r>
              <a:rPr lang="en-US" sz="2800" b="1">
                <a:latin typeface="Arial" charset="0"/>
              </a:rPr>
              <a:t>ọc nói về </a:t>
            </a:r>
            <a:r>
              <a:rPr lang="vi-VN" sz="2800" b="1">
                <a:latin typeface="Arial" charset="0"/>
              </a:rPr>
              <a:t>đ</a:t>
            </a:r>
            <a:r>
              <a:rPr lang="en-US" sz="2800" b="1">
                <a:latin typeface="Arial" charset="0"/>
              </a:rPr>
              <a:t>ồ ch</a:t>
            </a:r>
            <a:r>
              <a:rPr lang="vi-VN" sz="2800" b="1">
                <a:latin typeface="Arial" charset="0"/>
              </a:rPr>
              <a:t>ơ</a:t>
            </a:r>
            <a:r>
              <a:rPr lang="en-US" sz="2800" b="1">
                <a:latin typeface="Arial" charset="0"/>
              </a:rPr>
              <a:t>i của trẻ em hoặc những con vật gần gũi với trẻ em.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838200" y="2590800"/>
            <a:ext cx="8153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- Hiểu nội dung chính của câu chuyện (</a:t>
            </a:r>
            <a:r>
              <a:rPr lang="vi-VN" sz="2800" b="1">
                <a:latin typeface="Arial" charset="0"/>
              </a:rPr>
              <a:t>đ</a:t>
            </a:r>
            <a:r>
              <a:rPr lang="en-US" sz="2800" b="1">
                <a:latin typeface="Arial" charset="0"/>
              </a:rPr>
              <a:t>oạn truyện) </a:t>
            </a:r>
            <a:r>
              <a:rPr lang="vi-VN" sz="2800" b="1">
                <a:latin typeface="Arial" charset="0"/>
              </a:rPr>
              <a:t>đ</a:t>
            </a:r>
            <a:r>
              <a:rPr lang="en-US" sz="2800" b="1">
                <a:latin typeface="Arial" charset="0"/>
              </a:rPr>
              <a:t>ã kể.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152400" y="3946525"/>
            <a:ext cx="8915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CC00"/>
                </a:solidFill>
                <a:latin typeface="Arial" charset="0"/>
              </a:rPr>
              <a:t>b)  </a:t>
            </a:r>
            <a:r>
              <a:rPr lang="en-US" sz="3200" b="1" u="sng">
                <a:solidFill>
                  <a:srgbClr val="FFCC00"/>
                </a:solidFill>
                <a:latin typeface="Arial" charset="0"/>
              </a:rPr>
              <a:t>Chuẩn bị :</a:t>
            </a:r>
            <a:r>
              <a:rPr lang="en-US" sz="3200">
                <a:latin typeface="Arial" charset="0"/>
              </a:rPr>
              <a:t>  </a:t>
            </a:r>
            <a:r>
              <a:rPr lang="en-US" sz="2800" b="1">
                <a:solidFill>
                  <a:srgbClr val="00CCFF"/>
                </a:solidFill>
                <a:latin typeface="Arial" charset="0"/>
              </a:rPr>
              <a:t>Dặn HS tìm và mang </a:t>
            </a:r>
            <a:r>
              <a:rPr lang="vi-VN" sz="2800" b="1">
                <a:solidFill>
                  <a:srgbClr val="00CCFF"/>
                </a:solidFill>
                <a:latin typeface="Arial" charset="0"/>
              </a:rPr>
              <a:t>đ</a:t>
            </a:r>
            <a:r>
              <a:rPr lang="en-US" sz="2800" b="1">
                <a:solidFill>
                  <a:srgbClr val="00CCFF"/>
                </a:solidFill>
                <a:latin typeface="Arial" charset="0"/>
              </a:rPr>
              <a:t>ến lớp.</a:t>
            </a:r>
            <a:endParaRPr lang="en-US" sz="2800" b="1" u="sng">
              <a:solidFill>
                <a:srgbClr val="00CCFF"/>
              </a:solidFill>
              <a:latin typeface="Arial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762000" y="4632325"/>
            <a:ext cx="8153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- Một số truyện viết về </a:t>
            </a:r>
            <a:r>
              <a:rPr lang="vi-VN" sz="2800" b="1">
                <a:latin typeface="Arial" charset="0"/>
              </a:rPr>
              <a:t>đ</a:t>
            </a:r>
            <a:r>
              <a:rPr lang="en-US" sz="2800" b="1">
                <a:latin typeface="Arial" charset="0"/>
              </a:rPr>
              <a:t>ồ ch</a:t>
            </a:r>
            <a:r>
              <a:rPr lang="vi-VN" sz="2800" b="1">
                <a:latin typeface="Arial" charset="0"/>
              </a:rPr>
              <a:t>ơ</a:t>
            </a:r>
            <a:r>
              <a:rPr lang="en-US" sz="2800" b="1">
                <a:latin typeface="Arial" charset="0"/>
              </a:rPr>
              <a:t>i của trẻ em. Những con vật gần gũi trẻ em.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762000" y="5715000"/>
            <a:ext cx="815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- T</a:t>
            </a:r>
            <a:r>
              <a:rPr lang="en-US" sz="2000" b="1"/>
              <a:t>ìm đọc các truyện đã học có liên quan đến đề bài.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676400" y="228600"/>
            <a:ext cx="61722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b="1">
              <a:latin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Kể chuyện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990600" y="1143000"/>
            <a:ext cx="762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FF00FF"/>
                </a:solidFill>
                <a:latin typeface="Arial" charset="0"/>
              </a:rPr>
              <a:t>KỂ CHUYỆN ĐÃ NGHE, ĐÃ ĐỌC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762000" y="2209800"/>
            <a:ext cx="2133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>
                <a:solidFill>
                  <a:srgbClr val="0099FF"/>
                </a:solidFill>
                <a:latin typeface="Arial" charset="0"/>
              </a:rPr>
              <a:t>Kiểm tra bài cũ :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3505200" y="2209800"/>
            <a:ext cx="2514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BÚP BÊ CỦA AI ?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752600" y="2590800"/>
            <a:ext cx="5715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Giới thiệu những truyện mà các em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ã chuẩn bị.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1905000" y="1676400"/>
            <a:ext cx="541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Thiếu nhi thế giới liên hoan</a:t>
            </a:r>
          </a:p>
        </p:txBody>
      </p:sp>
      <p:pic>
        <p:nvPicPr>
          <p:cNvPr id="6158" name="35-Thieu nhi the doi lien hoan 02.mid">
            <a:hlinkClick r:id="" action="ppaction://media"/>
          </p:cNvPr>
          <p:cNvPicPr>
            <a:picLocks noRot="1" noChangeAspect="1" noChangeArrowheads="1"/>
          </p:cNvPicPr>
          <p:nvPr>
            <p:ph/>
            <a:audioFile r:link="rId1"/>
          </p:nvPr>
        </p:nvPicPr>
        <p:blipFill>
          <a:blip r:embed="rId3"/>
          <a:srcRect/>
          <a:stretch>
            <a:fillRect/>
          </a:stretch>
        </p:blipFill>
        <p:spPr>
          <a:xfrm>
            <a:off x="8534400" y="6248400"/>
            <a:ext cx="304800" cy="304800"/>
          </a:xfrm>
        </p:spPr>
      </p:pic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762000" y="2284413"/>
            <a:ext cx="80772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      </a:t>
            </a:r>
            <a:r>
              <a:rPr lang="en-US" sz="2800" b="1">
                <a:latin typeface="Arial" charset="0"/>
              </a:rPr>
              <a:t>Hãy kể 1 câu chuyện mà em </a:t>
            </a:r>
            <a:r>
              <a:rPr lang="vi-VN" sz="2800" b="1">
                <a:latin typeface="Arial" charset="0"/>
              </a:rPr>
              <a:t>đ</a:t>
            </a:r>
            <a:r>
              <a:rPr lang="en-US" sz="2800" b="1">
                <a:latin typeface="Arial" charset="0"/>
              </a:rPr>
              <a:t>ã </a:t>
            </a:r>
            <a:r>
              <a:rPr lang="vi-VN" sz="2800" b="1">
                <a:latin typeface="Arial" charset="0"/>
              </a:rPr>
              <a:t>đ</a:t>
            </a:r>
            <a:r>
              <a:rPr lang="en-US" sz="2800" b="1">
                <a:latin typeface="Arial" charset="0"/>
              </a:rPr>
              <a:t>ọc hay </a:t>
            </a:r>
            <a:r>
              <a:rPr lang="vi-VN" sz="2800" b="1">
                <a:latin typeface="Arial" charset="0"/>
              </a:rPr>
              <a:t>đ</a:t>
            </a:r>
            <a:r>
              <a:rPr lang="en-US" sz="2800" b="1">
                <a:latin typeface="Arial" charset="0"/>
              </a:rPr>
              <a:t>ã nghe có nhân vật là những </a:t>
            </a:r>
            <a:r>
              <a:rPr lang="vi-VN" sz="2800" b="1">
                <a:latin typeface="Arial" charset="0"/>
              </a:rPr>
              <a:t>đ</a:t>
            </a:r>
            <a:r>
              <a:rPr lang="en-US" sz="2800" b="1">
                <a:latin typeface="Arial" charset="0"/>
              </a:rPr>
              <a:t>ồ ch</a:t>
            </a:r>
            <a:r>
              <a:rPr lang="vi-VN" sz="2800" b="1">
                <a:latin typeface="Arial" charset="0"/>
              </a:rPr>
              <a:t>ơ</a:t>
            </a:r>
            <a:r>
              <a:rPr lang="en-US" sz="2800" b="1">
                <a:latin typeface="Arial" charset="0"/>
              </a:rPr>
              <a:t>i của em hoặc những con vật gần gũi với trẻ em.</a:t>
            </a: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304800" y="1736725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solidFill>
                  <a:srgbClr val="FFCC00"/>
                </a:solidFill>
                <a:latin typeface="Arial" charset="0"/>
              </a:rPr>
              <a:t>ĐỀ BÀI :</a:t>
            </a:r>
          </a:p>
        </p:txBody>
      </p:sp>
      <p:pic>
        <p:nvPicPr>
          <p:cNvPr id="6166" name="Picture 22" descr="bunny_thumping_foot_md_clr"/>
          <p:cNvPicPr>
            <a:picLocks noChangeAspect="1" noChangeArrowheads="1" noCrop="1"/>
          </p:cNvPicPr>
          <p:nvPr/>
        </p:nvPicPr>
        <p:blipFill>
          <a:blip r:embed="rId4">
            <a:lum contrast="12000"/>
          </a:blip>
          <a:srcRect/>
          <a:stretch>
            <a:fillRect/>
          </a:stretch>
        </p:blipFill>
        <p:spPr bwMode="auto">
          <a:xfrm>
            <a:off x="0" y="3505200"/>
            <a:ext cx="24384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2209800" y="2590800"/>
            <a:ext cx="2895600" cy="1600200"/>
            <a:chOff x="3408" y="1248"/>
            <a:chExt cx="1824" cy="1008"/>
          </a:xfrm>
        </p:grpSpPr>
        <p:sp>
          <p:nvSpPr>
            <p:cNvPr id="3" name="AutoShape 24"/>
            <p:cNvSpPr>
              <a:spLocks noChangeArrowheads="1"/>
            </p:cNvSpPr>
            <p:nvPr/>
          </p:nvSpPr>
          <p:spPr bwMode="auto">
            <a:xfrm>
              <a:off x="3408" y="1248"/>
              <a:ext cx="1824" cy="1008"/>
            </a:xfrm>
            <a:prstGeom prst="wedgeRoundRectCallout">
              <a:avLst>
                <a:gd name="adj1" fmla="val -43750"/>
                <a:gd name="adj2" fmla="val 70000"/>
                <a:gd name="adj3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US" sz="6000">
                <a:latin typeface="Arial" charset="0"/>
              </a:endParaRPr>
            </a:p>
          </p:txBody>
        </p:sp>
        <p:pic>
          <p:nvPicPr>
            <p:cNvPr id="6161" name="Picture 25" descr="NOTEST_4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504" y="1344"/>
              <a:ext cx="1632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171" name="Line 27"/>
          <p:cNvSpPr>
            <a:spLocks noChangeShapeType="1"/>
          </p:cNvSpPr>
          <p:nvPr/>
        </p:nvSpPr>
        <p:spPr bwMode="auto">
          <a:xfrm flipH="1">
            <a:off x="4419600" y="3124200"/>
            <a:ext cx="1066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72" name="Line 28"/>
          <p:cNvSpPr>
            <a:spLocks noChangeShapeType="1"/>
          </p:cNvSpPr>
          <p:nvPr/>
        </p:nvSpPr>
        <p:spPr bwMode="auto">
          <a:xfrm flipH="1">
            <a:off x="914400" y="3581400"/>
            <a:ext cx="990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73" name="Line 29"/>
          <p:cNvSpPr>
            <a:spLocks noChangeShapeType="1"/>
          </p:cNvSpPr>
          <p:nvPr/>
        </p:nvSpPr>
        <p:spPr bwMode="auto">
          <a:xfrm flipH="1">
            <a:off x="2133600" y="3581400"/>
            <a:ext cx="1066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6" dur="112352" fill="hold"/>
                                        <p:tgtEl>
                                          <p:spTgt spid="615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1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cmd type="call" cmd="stop">
                                      <p:cBhvr>
                                        <p:cTn id="44" dur="1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4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3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0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7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7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4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4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400" fill="hold"/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400" fill="hold"/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400" fill="hold"/>
                                        <p:tgtEl>
                                          <p:spTgt spid="6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400" fill="hold"/>
                                        <p:tgtEl>
                                          <p:spTgt spid="6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158"/>
                </p:tgtEl>
              </p:cMediaNode>
            </p:audio>
          </p:childTnLst>
        </p:cTn>
      </p:par>
    </p:tnLst>
    <p:bldLst>
      <p:bldP spid="6147" grpId="0"/>
      <p:bldP spid="6148" grpId="0"/>
      <p:bldP spid="6148" grpId="1"/>
      <p:bldP spid="6149" grpId="0"/>
      <p:bldP spid="6149" grpId="1"/>
      <p:bldP spid="6150" grpId="0"/>
      <p:bldP spid="6150" grpId="1"/>
      <p:bldP spid="6153" grpId="0"/>
      <p:bldP spid="6153" grpId="1"/>
      <p:bldP spid="6159" grpId="0"/>
      <p:bldP spid="6171" grpId="0" animBg="1"/>
      <p:bldP spid="6172" grpId="0" animBg="1"/>
      <p:bldP spid="617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457200"/>
            <a:ext cx="8839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838200" y="3429000"/>
            <a:ext cx="7620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Arial" charset="0"/>
              </a:rPr>
              <a:t>- Truyện nào có nhân vật là những </a:t>
            </a:r>
            <a:r>
              <a:rPr lang="vi-VN" sz="2000" b="1">
                <a:solidFill>
                  <a:srgbClr val="FF0000"/>
                </a:solidFill>
                <a:latin typeface="Arial" charset="0"/>
              </a:rPr>
              <a:t>đ</a:t>
            </a:r>
            <a:r>
              <a:rPr lang="en-US" sz="2000" b="1">
                <a:solidFill>
                  <a:srgbClr val="FF0000"/>
                </a:solidFill>
                <a:latin typeface="Arial" charset="0"/>
              </a:rPr>
              <a:t>ồ ch</a:t>
            </a:r>
            <a:r>
              <a:rPr lang="vi-VN" sz="2000" b="1">
                <a:solidFill>
                  <a:srgbClr val="FF0000"/>
                </a:solidFill>
                <a:latin typeface="Arial" charset="0"/>
              </a:rPr>
              <a:t>ơ</a:t>
            </a:r>
            <a:r>
              <a:rPr lang="en-US" sz="2000" b="1">
                <a:solidFill>
                  <a:srgbClr val="FF0000"/>
                </a:solidFill>
                <a:latin typeface="Arial" charset="0"/>
              </a:rPr>
              <a:t>i của trẻ em ?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838200" y="3886200"/>
            <a:ext cx="7848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Arial" charset="0"/>
              </a:rPr>
              <a:t>- Truyện nào có nhân vật là con vật gần gũi với trẻ em ?</a:t>
            </a:r>
          </a:p>
        </p:txBody>
      </p:sp>
      <p:sp>
        <p:nvSpPr>
          <p:cNvPr id="7173" name="Text Box 10"/>
          <p:cNvSpPr txBox="1">
            <a:spLocks noChangeArrowheads="1"/>
          </p:cNvSpPr>
          <p:nvPr/>
        </p:nvSpPr>
        <p:spPr bwMode="auto">
          <a:xfrm>
            <a:off x="381000" y="76200"/>
            <a:ext cx="6553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u="sng">
                <a:latin typeface="Arial" charset="0"/>
              </a:rPr>
              <a:t>Ho</a:t>
            </a:r>
            <a:r>
              <a:rPr lang="en-US" sz="1400" b="1" u="sng"/>
              <a:t>ạt động 1</a:t>
            </a:r>
            <a:r>
              <a:rPr lang="en-US" sz="1400" b="1"/>
              <a:t> : Làm việc cả lớp : Quan sát – Tìm truyện đọc.</a:t>
            </a: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533400" y="4267200"/>
            <a:ext cx="8458200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      *</a:t>
            </a:r>
            <a:r>
              <a:rPr lang="en-US" sz="2000" b="1">
                <a:latin typeface="Arial" charset="0"/>
              </a:rPr>
              <a:t>Những truyện có trong SGK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ã học nh</a:t>
            </a:r>
            <a:r>
              <a:rPr lang="vi-VN" sz="2000" b="1">
                <a:latin typeface="Arial" charset="0"/>
              </a:rPr>
              <a:t>ư</a:t>
            </a:r>
            <a:r>
              <a:rPr lang="en-US" sz="2000" b="1">
                <a:latin typeface="Arial" charset="0"/>
              </a:rPr>
              <a:t> Chú Đất Nung. </a:t>
            </a:r>
          </a:p>
          <a:p>
            <a:pPr algn="just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         Tìm thêm những truyện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ã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ọc khác ?</a:t>
            </a:r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533400" y="5334000"/>
            <a:ext cx="1371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accent2"/>
                </a:solidFill>
                <a:latin typeface="Arial" charset="0"/>
              </a:rPr>
              <a:t>Dế Mèn,</a:t>
            </a:r>
          </a:p>
        </p:txBody>
      </p:sp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1981200" y="5257800"/>
            <a:ext cx="1371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Arial" charset="0"/>
              </a:rPr>
              <a:t>Voi nhà,</a:t>
            </a:r>
            <a:r>
              <a:rPr lang="en-US" sz="28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3352800" y="5334000"/>
            <a:ext cx="2057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8000"/>
                </a:solidFill>
                <a:latin typeface="Arial" charset="0"/>
              </a:rPr>
              <a:t>Chim s</a:t>
            </a:r>
            <a:r>
              <a:rPr lang="vi-VN" sz="2000" b="1">
                <a:solidFill>
                  <a:srgbClr val="008000"/>
                </a:solidFill>
                <a:latin typeface="Arial" charset="0"/>
              </a:rPr>
              <a:t>ơ</a:t>
            </a:r>
            <a:r>
              <a:rPr lang="en-US" sz="2000" b="1">
                <a:solidFill>
                  <a:srgbClr val="008000"/>
                </a:solidFill>
                <a:latin typeface="Arial" charset="0"/>
              </a:rPr>
              <a:t>n ca,</a:t>
            </a:r>
          </a:p>
        </p:txBody>
      </p:sp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5257800" y="53340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Arial" charset="0"/>
              </a:rPr>
              <a:t>Chú s</a:t>
            </a:r>
            <a:r>
              <a:rPr lang="en-US" sz="2000" b="1">
                <a:solidFill>
                  <a:srgbClr val="FF0000"/>
                </a:solidFill>
              </a:rPr>
              <a:t>ẻ</a:t>
            </a:r>
            <a:r>
              <a:rPr lang="en-US" sz="2000" b="1">
                <a:solidFill>
                  <a:srgbClr val="FF0000"/>
                </a:solidFill>
                <a:latin typeface="Arial" charset="0"/>
              </a:rPr>
              <a:t>,</a:t>
            </a:r>
            <a:r>
              <a:rPr lang="en-US" sz="2000" b="1">
                <a:latin typeface="Arial" charset="0"/>
              </a:rPr>
              <a:t> </a:t>
            </a:r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914400" y="5791200"/>
            <a:ext cx="8153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* Những truyện ngoài SGK, tự tìm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ọc nh</a:t>
            </a:r>
            <a:r>
              <a:rPr lang="vi-VN" sz="2000" b="1">
                <a:latin typeface="Arial" charset="0"/>
              </a:rPr>
              <a:t>ư</a:t>
            </a:r>
            <a:r>
              <a:rPr lang="en-US" sz="2000" b="1">
                <a:latin typeface="Arial" charset="0"/>
              </a:rPr>
              <a:t> Chú lính chì dũng cảm, Võ sĩ Bọ Ngựa. Tìm thêm những truyện khác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0" dur="2000"/>
                                        <p:tgtEl>
                                          <p:spTgt spid="28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/>
      <p:bldP spid="28679" grpId="0"/>
      <p:bldP spid="28683" grpId="0"/>
      <p:bldP spid="28684" grpId="0"/>
      <p:bldP spid="28685" grpId="0"/>
      <p:bldP spid="28686" grpId="0"/>
      <p:bldP spid="28687" grpId="0"/>
      <p:bldP spid="2868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4038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FFCC00"/>
                </a:solidFill>
                <a:latin typeface="Arial" charset="0"/>
              </a:rPr>
              <a:t>Giới thiệu tên câu chuyện : 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914400" y="914400"/>
            <a:ext cx="7620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sz="2200" b="1">
                <a:latin typeface="Arial" charset="0"/>
              </a:rPr>
              <a:t>- Tên câu chuyện, tên nhân vật là </a:t>
            </a:r>
            <a:r>
              <a:rPr lang="vi-VN" sz="2200" b="1">
                <a:latin typeface="Arial" charset="0"/>
              </a:rPr>
              <a:t>đ</a:t>
            </a:r>
            <a:r>
              <a:rPr lang="en-US" sz="2200" b="1">
                <a:latin typeface="Arial" charset="0"/>
              </a:rPr>
              <a:t>ồ ch</a:t>
            </a:r>
            <a:r>
              <a:rPr lang="vi-VN" sz="2200" b="1">
                <a:latin typeface="Arial" charset="0"/>
              </a:rPr>
              <a:t>ơ</a:t>
            </a:r>
            <a:r>
              <a:rPr lang="en-US" sz="2200" b="1">
                <a:latin typeface="Arial" charset="0"/>
              </a:rPr>
              <a:t>i hay con vật ? Nhân vật </a:t>
            </a:r>
            <a:r>
              <a:rPr lang="vi-VN" sz="2200" b="1">
                <a:latin typeface="Arial" charset="0"/>
              </a:rPr>
              <a:t>đ</a:t>
            </a:r>
            <a:r>
              <a:rPr lang="en-US" sz="2200" b="1">
                <a:latin typeface="Arial" charset="0"/>
              </a:rPr>
              <a:t>ó có tính cách gì ?</a:t>
            </a: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914400" y="1752600"/>
            <a:ext cx="7620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sz="2200" b="1">
                <a:latin typeface="Arial" charset="0"/>
              </a:rPr>
              <a:t>- Đã nghe hay </a:t>
            </a:r>
            <a:r>
              <a:rPr lang="vi-VN" sz="2200" b="1">
                <a:latin typeface="Arial" charset="0"/>
              </a:rPr>
              <a:t>đ</a:t>
            </a:r>
            <a:r>
              <a:rPr lang="en-US" sz="2200" b="1">
                <a:latin typeface="Arial" charset="0"/>
              </a:rPr>
              <a:t>ã </a:t>
            </a:r>
            <a:r>
              <a:rPr lang="vi-VN" sz="2200" b="1">
                <a:latin typeface="Arial" charset="0"/>
              </a:rPr>
              <a:t>đ</a:t>
            </a:r>
            <a:r>
              <a:rPr lang="en-US" sz="2200" b="1">
                <a:latin typeface="Arial" charset="0"/>
              </a:rPr>
              <a:t>ọc ở </a:t>
            </a:r>
            <a:r>
              <a:rPr lang="vi-VN" sz="2200" b="1">
                <a:latin typeface="Arial" charset="0"/>
              </a:rPr>
              <a:t>đ</a:t>
            </a:r>
            <a:r>
              <a:rPr lang="en-US" sz="2200" b="1">
                <a:latin typeface="Arial" charset="0"/>
              </a:rPr>
              <a:t>âu, hồi nào ?</a:t>
            </a:r>
          </a:p>
        </p:txBody>
      </p:sp>
      <p:sp>
        <p:nvSpPr>
          <p:cNvPr id="8211" name="Text Box 19"/>
          <p:cNvSpPr txBox="1">
            <a:spLocks noChangeArrowheads="1"/>
          </p:cNvSpPr>
          <p:nvPr/>
        </p:nvSpPr>
        <p:spPr bwMode="auto">
          <a:xfrm>
            <a:off x="457200" y="2514600"/>
            <a:ext cx="403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FFCC00"/>
                </a:solidFill>
                <a:latin typeface="Arial" charset="0"/>
              </a:rPr>
              <a:t>Ví dụ :</a:t>
            </a:r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914400" y="3124200"/>
            <a:ext cx="76200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sz="2200" b="1">
                <a:latin typeface="Arial" charset="0"/>
              </a:rPr>
              <a:t>   a)      Tôi muốn kể với các bạn nghe câu chuyện về một chàng hiệp sĩ gỗ dũng cảm, nghĩa hiệp, luôn làm </a:t>
            </a:r>
            <a:r>
              <a:rPr lang="vi-VN" sz="2200" b="1">
                <a:latin typeface="Arial" charset="0"/>
              </a:rPr>
              <a:t>đ</a:t>
            </a:r>
            <a:r>
              <a:rPr lang="en-US" sz="2200" b="1">
                <a:latin typeface="Arial" charset="0"/>
              </a:rPr>
              <a:t>iều tốt cho mọi ng</a:t>
            </a:r>
            <a:r>
              <a:rPr lang="vi-VN" sz="2200" b="1">
                <a:latin typeface="Arial" charset="0"/>
              </a:rPr>
              <a:t>ư</a:t>
            </a:r>
            <a:r>
              <a:rPr lang="en-US" sz="2200" b="1">
                <a:latin typeface="Arial" charset="0"/>
              </a:rPr>
              <a:t>ời mà tôi </a:t>
            </a:r>
            <a:r>
              <a:rPr lang="vi-VN" sz="2200" b="1">
                <a:latin typeface="Arial" charset="0"/>
              </a:rPr>
              <a:t>đ</a:t>
            </a:r>
            <a:r>
              <a:rPr lang="en-US" sz="2200" b="1">
                <a:latin typeface="Arial" charset="0"/>
              </a:rPr>
              <a:t>ã </a:t>
            </a:r>
            <a:r>
              <a:rPr lang="vi-VN" sz="2200" b="1">
                <a:latin typeface="Arial" charset="0"/>
              </a:rPr>
              <a:t>đư</a:t>
            </a:r>
            <a:r>
              <a:rPr lang="en-US" sz="2200" b="1">
                <a:latin typeface="Arial" charset="0"/>
              </a:rPr>
              <a:t>ợc </a:t>
            </a:r>
            <a:r>
              <a:rPr lang="vi-VN" sz="2200" b="1">
                <a:latin typeface="Arial" charset="0"/>
              </a:rPr>
              <a:t>đ</a:t>
            </a:r>
            <a:r>
              <a:rPr lang="en-US" sz="2200" b="1">
                <a:latin typeface="Arial" charset="0"/>
              </a:rPr>
              <a:t>ọc ở…………… hồi ……………</a:t>
            </a:r>
          </a:p>
        </p:txBody>
      </p: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914400" y="4618038"/>
            <a:ext cx="7620000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sz="2200" b="1">
                <a:latin typeface="Arial" charset="0"/>
              </a:rPr>
              <a:t>  b)       Tôi muốn kể cho các bạn nghe câu chuyện “Chú mèo </a:t>
            </a:r>
            <a:r>
              <a:rPr lang="vi-VN" sz="2200" b="1">
                <a:latin typeface="Arial" charset="0"/>
              </a:rPr>
              <a:t>đ</a:t>
            </a:r>
            <a:r>
              <a:rPr lang="en-US" sz="2200" b="1">
                <a:latin typeface="Arial" charset="0"/>
              </a:rPr>
              <a:t>i hia”. Nhân vật chính là một chú mèo rất thông minh và trung thành với chủ. Tôi </a:t>
            </a:r>
            <a:r>
              <a:rPr lang="vi-VN" sz="2200" b="1">
                <a:latin typeface="Arial" charset="0"/>
              </a:rPr>
              <a:t>đ</a:t>
            </a:r>
            <a:r>
              <a:rPr lang="en-US" sz="2200" b="1">
                <a:latin typeface="Arial" charset="0"/>
              </a:rPr>
              <a:t>ã </a:t>
            </a:r>
            <a:r>
              <a:rPr lang="vi-VN" sz="2200" b="1">
                <a:latin typeface="Arial" charset="0"/>
              </a:rPr>
              <a:t>đ</a:t>
            </a:r>
            <a:r>
              <a:rPr lang="en-US" sz="2200" b="1">
                <a:latin typeface="Arial" charset="0"/>
              </a:rPr>
              <a:t>ọc truyện này trong truyện cổ Crim.</a:t>
            </a:r>
          </a:p>
        </p:txBody>
      </p:sp>
      <p:sp>
        <p:nvSpPr>
          <p:cNvPr id="8200" name="Text Box 22"/>
          <p:cNvSpPr txBox="1">
            <a:spLocks noChangeArrowheads="1"/>
          </p:cNvSpPr>
          <p:nvPr/>
        </p:nvSpPr>
        <p:spPr bwMode="auto">
          <a:xfrm>
            <a:off x="381000" y="76200"/>
            <a:ext cx="3810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u="sng">
                <a:latin typeface="Arial" charset="0"/>
              </a:rPr>
              <a:t>Ho</a:t>
            </a:r>
            <a:r>
              <a:rPr lang="en-US" sz="1600" b="1" u="sng"/>
              <a:t>ạt động 2</a:t>
            </a:r>
            <a:r>
              <a:rPr lang="en-US" sz="1600" b="1"/>
              <a:t> : Làm việc cả lớp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  <p:bldP spid="8210" grpId="0"/>
      <p:bldP spid="8211" grpId="0"/>
      <p:bldP spid="8212" grpId="0"/>
      <p:bldP spid="82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457200" y="838200"/>
            <a:ext cx="4191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1" u="sng">
                <a:solidFill>
                  <a:srgbClr val="FFCC00"/>
                </a:solidFill>
                <a:latin typeface="Arial" charset="0"/>
              </a:rPr>
              <a:t>Thực hành kể chuyện :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914400" y="1752600"/>
            <a:ext cx="76200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sz="3000" b="1">
                <a:latin typeface="Arial" charset="0"/>
              </a:rPr>
              <a:t>- Kể chuyện phải có </a:t>
            </a:r>
            <a:r>
              <a:rPr lang="vi-VN" sz="3000" b="1">
                <a:latin typeface="Arial" charset="0"/>
              </a:rPr>
              <a:t>đ</a:t>
            </a:r>
            <a:r>
              <a:rPr lang="en-US" sz="3000" b="1">
                <a:latin typeface="Arial" charset="0"/>
              </a:rPr>
              <a:t>ầu có cuối.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914400" y="2667000"/>
            <a:ext cx="76200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sz="3000" b="1">
                <a:latin typeface="Arial" charset="0"/>
              </a:rPr>
              <a:t>- Đoạn kết truyện mở rộng : nói thêm tính cách của nhân vật và ý nghĩa câu chuyện.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914400" y="4038600"/>
            <a:ext cx="7620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sz="3000" b="1">
                <a:latin typeface="Arial" charset="0"/>
              </a:rPr>
              <a:t>- Truyện dài, chỉ kể 1 </a:t>
            </a:r>
            <a:r>
              <a:rPr lang="vi-VN" sz="3000" b="1">
                <a:latin typeface="Arial" charset="0"/>
              </a:rPr>
              <a:t>đ</a:t>
            </a:r>
            <a:r>
              <a:rPr lang="en-US" sz="3000" b="1">
                <a:latin typeface="Arial" charset="0"/>
              </a:rPr>
              <a:t>oạn.</a:t>
            </a:r>
          </a:p>
        </p:txBody>
      </p:sp>
      <p:sp>
        <p:nvSpPr>
          <p:cNvPr id="9222" name="Text Box 8"/>
          <p:cNvSpPr txBox="1">
            <a:spLocks noChangeArrowheads="1"/>
          </p:cNvSpPr>
          <p:nvPr/>
        </p:nvSpPr>
        <p:spPr bwMode="auto">
          <a:xfrm>
            <a:off x="381000" y="196850"/>
            <a:ext cx="381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u="sng">
                <a:latin typeface="Arial" charset="0"/>
              </a:rPr>
              <a:t>Ho</a:t>
            </a:r>
            <a:r>
              <a:rPr lang="en-US" sz="1600" b="1" u="sng"/>
              <a:t>ạt động 3</a:t>
            </a:r>
            <a:r>
              <a:rPr lang="en-US" sz="1600" b="1"/>
              <a:t> : Làm việc theo nh</a:t>
            </a:r>
            <a:r>
              <a:rPr lang="en-US" b="1"/>
              <a:t>óm</a:t>
            </a:r>
            <a:r>
              <a:rPr lang="en-US" sz="1600" b="1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4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/>
      <p:bldP spid="25606" grpId="0"/>
      <p:bldP spid="2560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381000" y="457200"/>
            <a:ext cx="3124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u="sng">
                <a:solidFill>
                  <a:srgbClr val="FFCC00"/>
                </a:solidFill>
                <a:latin typeface="Arial" charset="0"/>
              </a:rPr>
              <a:t>Củng cố :</a:t>
            </a:r>
            <a:endParaRPr lang="en-US" sz="4000" b="1" u="sng">
              <a:solidFill>
                <a:srgbClr val="00CCFF"/>
              </a:solidFill>
              <a:latin typeface="Arial" charset="0"/>
            </a:endParaRP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762000" y="3260725"/>
            <a:ext cx="8153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000" b="1">
                <a:latin typeface="Arial" charset="0"/>
              </a:rPr>
              <a:t>- Về tập kể cho ng</a:t>
            </a:r>
            <a:r>
              <a:rPr lang="vi-VN" sz="4000" b="1">
                <a:latin typeface="Arial" charset="0"/>
              </a:rPr>
              <a:t>ư</a:t>
            </a:r>
            <a:r>
              <a:rPr lang="en-US" sz="4000" b="1">
                <a:latin typeface="Arial" charset="0"/>
              </a:rPr>
              <a:t>ời thân nghe.</a:t>
            </a: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838200" y="4327525"/>
            <a:ext cx="81534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000" b="1">
                <a:latin typeface="Arial" charset="0"/>
              </a:rPr>
              <a:t>- Chuẩn bị : Kể 1 câu chuyện liên quan </a:t>
            </a:r>
            <a:r>
              <a:rPr lang="vi-VN" sz="4000" b="1">
                <a:latin typeface="Arial" charset="0"/>
              </a:rPr>
              <a:t>đ</a:t>
            </a:r>
            <a:r>
              <a:rPr lang="en-US" sz="4000" b="1">
                <a:latin typeface="Arial" charset="0"/>
              </a:rPr>
              <a:t>ến </a:t>
            </a:r>
            <a:r>
              <a:rPr lang="vi-VN" sz="4000" b="1">
                <a:latin typeface="Arial" charset="0"/>
              </a:rPr>
              <a:t>đ</a:t>
            </a:r>
            <a:r>
              <a:rPr lang="en-US" sz="4000" b="1">
                <a:latin typeface="Arial" charset="0"/>
              </a:rPr>
              <a:t>ồ ch</a:t>
            </a:r>
            <a:r>
              <a:rPr lang="vi-VN" sz="4000" b="1">
                <a:latin typeface="Arial" charset="0"/>
              </a:rPr>
              <a:t>ơ</a:t>
            </a:r>
            <a:r>
              <a:rPr lang="en-US" sz="4000" b="1">
                <a:latin typeface="Arial" charset="0"/>
              </a:rPr>
              <a:t>i của em hoặc của bạn xung quanh.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/>
      <p:bldP spid="27654" grpId="0"/>
    </p:bldLst>
  </p:timing>
</p:sld>
</file>

<file path=ppt/theme/theme1.xml><?xml version="1.0" encoding="utf-8"?>
<a:theme xmlns:a="http://schemas.openxmlformats.org/drawingml/2006/main" name="Balance">
  <a:themeElements>
    <a:clrScheme name="Balance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Balance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alance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ance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159</TotalTime>
  <Words>623</Words>
  <Application>Microsoft Office PowerPoint</Application>
  <PresentationFormat>On-screen Show (4:3)</PresentationFormat>
  <Paragraphs>44</Paragraphs>
  <Slides>7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Tahoma</vt:lpstr>
      <vt:lpstr>Arial</vt:lpstr>
      <vt:lpstr>Wingdings</vt:lpstr>
      <vt:lpstr>Calibri</vt:lpstr>
      <vt:lpstr>Times New Roman</vt:lpstr>
      <vt:lpstr>Balance</vt:lpstr>
      <vt:lpstr>Default Design</vt:lpstr>
      <vt:lpstr>PHÂN MÔN : KỂ CHUYỆN Lớp 4</vt:lpstr>
      <vt:lpstr>Slide 2</vt:lpstr>
      <vt:lpstr>Slide 3</vt:lpstr>
      <vt:lpstr>Slide 4</vt:lpstr>
      <vt:lpstr>Slide 5</vt:lpstr>
      <vt:lpstr>Slide 6</vt:lpstr>
      <vt:lpstr>Slide 7</vt:lpstr>
    </vt:vector>
  </TitlesOfParts>
  <Company>VC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Phaân moân : KEÅ CHUYEÄN LÔÙP 4</dc:title>
  <dc:creator>ABC</dc:creator>
  <cp:lastModifiedBy>CSTeam</cp:lastModifiedBy>
  <cp:revision>24</cp:revision>
  <dcterms:created xsi:type="dcterms:W3CDTF">2009-11-10T10:00:33Z</dcterms:created>
  <dcterms:modified xsi:type="dcterms:W3CDTF">2016-06-30T01:42:27Z</dcterms:modified>
</cp:coreProperties>
</file>